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5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3" r:id="rId6"/>
    <p:sldId id="263" r:id="rId7"/>
    <p:sldId id="264" r:id="rId8"/>
    <p:sldId id="27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5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4CEAA-F44A-41E5-8388-E52C48084DDA}" type="datetimeFigureOut">
              <a:rPr lang="fr-FR" smtClean="0"/>
              <a:t>26/11/2015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F73FB-6CD9-4771-BBB3-A7178B1F4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033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F73FB-6CD9-4771-BBB3-A7178B1F45B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319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35D9C-2ABF-4524-BC2D-FD72E80EC852}" type="datetime1">
              <a:rPr lang="fr-FR" smtClean="0"/>
              <a:t>26/11/2015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4F5-4B00-4C22-9B44-1640E04910A8}" type="datetime1">
              <a:rPr lang="fr-FR" smtClean="0"/>
              <a:t>26/11/2015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83CE-3ADB-430D-AE7B-E952E1A17C60}" type="datetime1">
              <a:rPr lang="fr-FR" smtClean="0"/>
              <a:t>26/11/2015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33C0-3444-4D14-B823-6460F179F28A}" type="datetime1">
              <a:rPr lang="fr-FR" smtClean="0"/>
              <a:t>26/11/2015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8140-2772-4D11-8DD6-72BFD8C80555}" type="datetime1">
              <a:rPr lang="fr-FR" smtClean="0"/>
              <a:t>26/11/2015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69C8-AE1F-46DF-9CA5-12CB137CB746}" type="datetime1">
              <a:rPr lang="fr-FR" smtClean="0"/>
              <a:t>26/11/2015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18AB-F99B-4AC7-B7C4-D4D883F16173}" type="datetime1">
              <a:rPr lang="fr-FR" smtClean="0"/>
              <a:t>26/11/2015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BC50-1476-4F84-9D0D-286A20C5719B}" type="datetime1">
              <a:rPr lang="fr-FR" smtClean="0"/>
              <a:t>26/11/2015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F133-9F46-43DC-8DE0-F0607B1480C3}" type="datetime1">
              <a:rPr lang="fr-FR" smtClean="0"/>
              <a:t>26/11/2015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5B47B-3B94-4CDE-B4DB-CDE654992DC3}" type="datetime1">
              <a:rPr lang="fr-FR" smtClean="0"/>
              <a:t>26/11/2015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64F9-5658-4F7F-8C2E-E783F9AEB453}" type="datetime1">
              <a:rPr lang="fr-FR" smtClean="0"/>
              <a:t>26/11/2015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3EDF6AE-7487-4909-9E19-9957ED907001}" type="datetime1">
              <a:rPr lang="fr-FR" smtClean="0"/>
              <a:t>26/11/2015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fr-FR" smtClean="0"/>
              <a:t>Mobilisation du 27 novembre 2015      #PsychomotMaster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1C28009-C18B-4813-AEC2-0FA2C1FE672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46200" y="965201"/>
            <a:ext cx="9448800" cy="1816099"/>
          </a:xfrm>
        </p:spPr>
        <p:txBody>
          <a:bodyPr/>
          <a:lstStyle/>
          <a:p>
            <a:pPr algn="r"/>
            <a:r>
              <a:rPr lang="fr-FR" sz="4400" b="1" dirty="0" smtClean="0">
                <a:solidFill>
                  <a:schemeClr val="bg1"/>
                </a:solidFill>
                <a:cs typeface="Andalus" panose="02020603050405020304" pitchFamily="18" charset="-78"/>
              </a:rPr>
              <a:t>MOBILISATION NATIONALE </a:t>
            </a:r>
            <a:br>
              <a:rPr lang="fr-FR" sz="4400" b="1" dirty="0" smtClean="0">
                <a:solidFill>
                  <a:schemeClr val="bg1"/>
                </a:solidFill>
                <a:cs typeface="Andalus" panose="02020603050405020304" pitchFamily="18" charset="-78"/>
              </a:rPr>
            </a:br>
            <a:r>
              <a:rPr lang="fr-FR" sz="4400" b="1" dirty="0" smtClean="0">
                <a:solidFill>
                  <a:schemeClr val="bg1"/>
                </a:solidFill>
                <a:cs typeface="Andalus" panose="02020603050405020304" pitchFamily="18" charset="-78"/>
              </a:rPr>
              <a:t>DES PSYCHOMOTRICIENS</a:t>
            </a:r>
            <a:r>
              <a:rPr lang="fr-FR" sz="3600" b="1" dirty="0" smtClean="0">
                <a:solidFill>
                  <a:schemeClr val="bg1"/>
                </a:solidFill>
                <a:cs typeface="Andalus" panose="02020603050405020304" pitchFamily="18" charset="-78"/>
              </a:rPr>
              <a:t/>
            </a:r>
            <a:br>
              <a:rPr lang="fr-FR" sz="3600" b="1" dirty="0" smtClean="0">
                <a:solidFill>
                  <a:schemeClr val="bg1"/>
                </a:solidFill>
                <a:cs typeface="Andalus" panose="02020603050405020304" pitchFamily="18" charset="-78"/>
              </a:rPr>
            </a:br>
            <a:r>
              <a:rPr lang="fr-FR" sz="3600" b="1" dirty="0" smtClean="0">
                <a:solidFill>
                  <a:schemeClr val="bg1"/>
                </a:solidFill>
                <a:cs typeface="Andalus" panose="02020603050405020304" pitchFamily="18" charset="-78"/>
              </a:rPr>
              <a:t/>
            </a:r>
            <a:br>
              <a:rPr lang="fr-FR" sz="3600" b="1" dirty="0" smtClean="0">
                <a:solidFill>
                  <a:schemeClr val="bg1"/>
                </a:solidFill>
                <a:cs typeface="Andalus" panose="02020603050405020304" pitchFamily="18" charset="-78"/>
              </a:rPr>
            </a:br>
            <a:endParaRPr lang="fr-FR" sz="3600" b="1" dirty="0">
              <a:solidFill>
                <a:schemeClr val="bg1"/>
              </a:solidFill>
              <a:cs typeface="Andalus" panose="02020603050405020304" pitchFamily="18" charset="-7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10368" y="3866147"/>
            <a:ext cx="7202906" cy="1299411"/>
          </a:xfrm>
        </p:spPr>
        <p:txBody>
          <a:bodyPr>
            <a:noAutofit/>
          </a:bodyPr>
          <a:lstStyle/>
          <a:p>
            <a:r>
              <a:rPr lang="fr-FR" sz="8000" b="1" dirty="0" smtClean="0">
                <a:latin typeface="+mj-lt"/>
                <a:cs typeface="Andalus" panose="02020603050405020304" pitchFamily="18" charset="-78"/>
              </a:rPr>
              <a:t>POURQUOI ?</a:t>
            </a:r>
            <a:endParaRPr lang="fr-FR" sz="8000" b="1" dirty="0">
              <a:latin typeface="+mj-lt"/>
              <a:cs typeface="Andalus" panose="02020603050405020304" pitchFamily="18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03300" y="2692400"/>
            <a:ext cx="420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http</a:t>
            </a:r>
            <a:r>
              <a:rPr lang="fr-FR" b="1" dirty="0">
                <a:solidFill>
                  <a:schemeClr val="bg1"/>
                </a:solidFill>
              </a:rPr>
              <a:t>://</a:t>
            </a:r>
            <a:r>
              <a:rPr lang="fr-FR" b="1" dirty="0" smtClean="0">
                <a:solidFill>
                  <a:schemeClr val="bg1"/>
                </a:solidFill>
              </a:rPr>
              <a:t>psychomotricienmaster.com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004" y="3322748"/>
            <a:ext cx="2577881" cy="257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4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363">
        <p14:vortex dir="r"/>
      </p:transition>
    </mc:Choice>
    <mc:Fallback xmlns="">
      <p:transition spd="slow" advClick="0" advTm="63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28700" y="1171167"/>
            <a:ext cx="10033000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5400" dirty="0" smtClean="0">
                <a:latin typeface="+mj-lt"/>
                <a:cs typeface="Andalus" panose="02020603050405020304" pitchFamily="18" charset="-78"/>
              </a:rPr>
              <a:t>PARCE QUE LE GOUVERNEMENT FRANÇAIS DOIT RÉPONDRE </a:t>
            </a:r>
          </a:p>
          <a:p>
            <a:pPr algn="ctr"/>
            <a:r>
              <a:rPr lang="fr-FR" sz="5400" dirty="0" smtClean="0">
                <a:latin typeface="+mj-lt"/>
                <a:cs typeface="Andalus" panose="02020603050405020304" pitchFamily="18" charset="-78"/>
              </a:rPr>
              <a:t>AUX </a:t>
            </a:r>
            <a:r>
              <a:rPr lang="fr-FR" sz="5400" b="1" dirty="0" smtClean="0">
                <a:latin typeface="+mj-lt"/>
                <a:cs typeface="Andalus" panose="02020603050405020304" pitchFamily="18" charset="-78"/>
              </a:rPr>
              <a:t>EXIGENCES</a:t>
            </a:r>
          </a:p>
          <a:p>
            <a:pPr algn="ctr"/>
            <a:r>
              <a:rPr lang="fr-FR" sz="5400" dirty="0" smtClean="0">
                <a:latin typeface="+mj-lt"/>
                <a:cs typeface="Andalus" panose="02020603050405020304" pitchFamily="18" charset="-78"/>
              </a:rPr>
              <a:t>DE </a:t>
            </a:r>
            <a:r>
              <a:rPr lang="fr-FR" sz="5400" b="1" dirty="0" smtClean="0">
                <a:latin typeface="+mj-lt"/>
                <a:cs typeface="Andalus" panose="02020603050405020304" pitchFamily="18" charset="-78"/>
              </a:rPr>
              <a:t>L’EUROPE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 smtClean="0">
                <a:solidFill>
                  <a:schemeClr val="tx1"/>
                </a:solidFill>
              </a:rPr>
              <a:t>www.psychomotricienmaster.com - </a:t>
            </a:r>
            <a:r>
              <a:rPr lang="fr-FR" sz="2400" i="1" dirty="0" smtClean="0">
                <a:solidFill>
                  <a:schemeClr val="tx1"/>
                </a:solidFill>
              </a:rPr>
              <a:t>#</a:t>
            </a:r>
            <a:r>
              <a:rPr lang="fr-FR" sz="2400" i="1" dirty="0" err="1" smtClean="0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0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731">
        <p14:prism isContent="1"/>
      </p:transition>
    </mc:Choice>
    <mc:Fallback xmlns="">
      <p:transition spd="slow" advClick="0" advTm="573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66800" y="919230"/>
            <a:ext cx="10037503" cy="47089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+mj-lt"/>
                <a:cs typeface="Andalus" panose="02020603050405020304" pitchFamily="18" charset="-78"/>
              </a:rPr>
              <a:t>PARCE QUE LES TRAVAUX DE </a:t>
            </a:r>
            <a:r>
              <a:rPr lang="fr-FR" sz="4800" b="1" dirty="0" smtClean="0">
                <a:latin typeface="+mj-lt"/>
                <a:cs typeface="Andalus" panose="02020603050405020304" pitchFamily="18" charset="-78"/>
              </a:rPr>
              <a:t>RÉINGÉNIERIE</a:t>
            </a:r>
            <a:r>
              <a:rPr lang="fr-FR" sz="4800" dirty="0" smtClean="0">
                <a:latin typeface="+mj-lt"/>
                <a:cs typeface="Andalus" panose="02020603050405020304" pitchFamily="18" charset="-78"/>
              </a:rPr>
              <a:t>* CONCERNANT </a:t>
            </a:r>
          </a:p>
          <a:p>
            <a:pPr algn="ctr"/>
            <a:r>
              <a:rPr lang="fr-FR" sz="4800" dirty="0" smtClean="0">
                <a:latin typeface="+mj-lt"/>
                <a:cs typeface="Andalus" panose="02020603050405020304" pitchFamily="18" charset="-78"/>
              </a:rPr>
              <a:t>LES PROFESSIONS DE SANTÉ DOIVENT ÊTRE</a:t>
            </a:r>
          </a:p>
          <a:p>
            <a:pPr algn="ctr"/>
            <a:r>
              <a:rPr lang="fr-FR" sz="4800" dirty="0" smtClean="0">
                <a:latin typeface="+mj-lt"/>
                <a:cs typeface="Andalus" panose="02020603050405020304" pitchFamily="18" charset="-78"/>
              </a:rPr>
              <a:t>TERMINEES EN </a:t>
            </a:r>
            <a:r>
              <a:rPr lang="fr-FR" sz="4800" b="1" u="sng" dirty="0" smtClean="0">
                <a:latin typeface="+mj-lt"/>
                <a:cs typeface="Andalus" panose="02020603050405020304" pitchFamily="18" charset="-78"/>
              </a:rPr>
              <a:t>2017</a:t>
            </a:r>
          </a:p>
          <a:p>
            <a:pPr algn="ctr"/>
            <a:endParaRPr lang="fr-FR" sz="3200" dirty="0" smtClean="0">
              <a:latin typeface="+mj-lt"/>
              <a:cs typeface="Andalus" panose="02020603050405020304" pitchFamily="18" charset="-78"/>
            </a:endParaRPr>
          </a:p>
          <a:p>
            <a:pPr algn="ctr"/>
            <a:r>
              <a:rPr lang="fr-FR" sz="2800" dirty="0" smtClean="0">
                <a:latin typeface="+mj-lt"/>
                <a:cs typeface="Andalus" panose="02020603050405020304" pitchFamily="18" charset="-78"/>
              </a:rPr>
              <a:t>*(</a:t>
            </a:r>
            <a:r>
              <a:rPr lang="fr-FR" sz="2400" i="1" dirty="0" smtClean="0">
                <a:latin typeface="+mj-lt"/>
                <a:cs typeface="Andalus" panose="02020603050405020304" pitchFamily="18" charset="-78"/>
              </a:rPr>
              <a:t>PASSAGE AU SYSTÈME LMD - LICENCE-MASTER-DOCTORAT</a:t>
            </a:r>
            <a:r>
              <a:rPr lang="fr-FR" sz="2800" dirty="0" smtClean="0">
                <a:latin typeface="+mj-lt"/>
                <a:cs typeface="Andalus" panose="02020603050405020304" pitchFamily="18" charset="-78"/>
              </a:rPr>
              <a:t>)</a:t>
            </a:r>
            <a:endParaRPr lang="fr-FR" sz="2800" dirty="0">
              <a:latin typeface="+mj-lt"/>
              <a:cs typeface="Andalus" panose="02020603050405020304" pitchFamily="18" charset="-78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91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51">
        <p14:prism isContent="1"/>
      </p:transition>
    </mc:Choice>
    <mc:Fallback xmlns="">
      <p:transition spd="slow" advClick="0" advTm="100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41400" y="825500"/>
            <a:ext cx="10062903" cy="44627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latin typeface="+mj-lt"/>
              </a:rPr>
              <a:t>POUR LES PSYCHOMOTRICIENS</a:t>
            </a:r>
          </a:p>
          <a:p>
            <a:endParaRPr lang="fr-FR" sz="3600" dirty="0" smtClean="0">
              <a:latin typeface="+mj-lt"/>
            </a:endParaRPr>
          </a:p>
          <a:p>
            <a:r>
              <a:rPr lang="fr-FR" sz="3600" dirty="0" smtClean="0">
                <a:latin typeface="+mj-lt"/>
              </a:rPr>
              <a:t>IL EST URGENT DE TERMINER CETTE REINGENIERIE POUR :</a:t>
            </a:r>
          </a:p>
          <a:p>
            <a:endParaRPr lang="fr-FR" sz="3600" dirty="0" smtClean="0">
              <a:latin typeface="+mj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200" dirty="0" smtClean="0">
                <a:latin typeface="+mj-lt"/>
              </a:rPr>
              <a:t>AVOIR UN </a:t>
            </a:r>
            <a:r>
              <a:rPr lang="fr-FR" sz="3200" b="1" dirty="0" smtClean="0">
                <a:latin typeface="+mj-lt"/>
              </a:rPr>
              <a:t>CHAMP D’ACTIVITE ACTUALISE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200" dirty="0" smtClean="0">
                <a:latin typeface="+mj-lt"/>
              </a:rPr>
              <a:t>AVOIR UNE </a:t>
            </a:r>
            <a:r>
              <a:rPr lang="fr-FR" sz="3200" b="1" dirty="0" smtClean="0">
                <a:latin typeface="+mj-lt"/>
              </a:rPr>
              <a:t>FORMATION ADAPTEE </a:t>
            </a:r>
            <a:r>
              <a:rPr lang="fr-FR" sz="3200" dirty="0" smtClean="0">
                <a:latin typeface="+mj-lt"/>
              </a:rPr>
              <a:t>AUX NOUVEAUX BESOINS DE LA POPULATION</a:t>
            </a: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83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942">
        <p14:prism isContent="1"/>
      </p:transition>
    </mc:Choice>
    <mc:Fallback xmlns="">
      <p:transition spd="slow" advClick="0" advTm="49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47840" y="533579"/>
            <a:ext cx="10056463" cy="55399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5400" b="1" dirty="0" smtClean="0">
                <a:latin typeface="+mj-lt"/>
              </a:rPr>
              <a:t>MAIS POUR LES PSYCHOMOTRICIENS</a:t>
            </a:r>
          </a:p>
          <a:p>
            <a:pPr algn="ctr"/>
            <a:endParaRPr lang="fr-FR" sz="5400" dirty="0" smtClean="0">
              <a:latin typeface="+mj-lt"/>
            </a:endParaRPr>
          </a:p>
          <a:p>
            <a:pPr algn="ctr"/>
            <a:r>
              <a:rPr lang="fr-FR" sz="4800" dirty="0" smtClean="0">
                <a:latin typeface="+mj-lt"/>
              </a:rPr>
              <a:t>CES TRAVAUX ONT DEBUTE </a:t>
            </a:r>
          </a:p>
          <a:p>
            <a:pPr algn="ctr"/>
            <a:r>
              <a:rPr lang="fr-FR" sz="4800" dirty="0" smtClean="0">
                <a:latin typeface="+mj-lt"/>
              </a:rPr>
              <a:t>EN 2008</a:t>
            </a:r>
            <a:r>
              <a:rPr lang="fr-FR" sz="4800" dirty="0">
                <a:latin typeface="+mj-lt"/>
              </a:rPr>
              <a:t> </a:t>
            </a:r>
            <a:r>
              <a:rPr lang="fr-FR" sz="4800" dirty="0" smtClean="0">
                <a:latin typeface="+mj-lt"/>
              </a:rPr>
              <a:t>MAIS SONT </a:t>
            </a:r>
          </a:p>
          <a:p>
            <a:pPr algn="ctr"/>
            <a:r>
              <a:rPr lang="fr-FR" sz="4800" b="1" u="sng" dirty="0" smtClean="0">
                <a:latin typeface="+mj-lt"/>
              </a:rPr>
              <a:t>SUSPENDUS</a:t>
            </a:r>
            <a:r>
              <a:rPr lang="fr-FR" sz="4800" u="sng" dirty="0" smtClean="0">
                <a:latin typeface="+mj-lt"/>
              </a:rPr>
              <a:t> DEPUIS </a:t>
            </a:r>
            <a:r>
              <a:rPr lang="fr-FR" sz="4800" b="1" u="sng" dirty="0" smtClean="0">
                <a:latin typeface="+mj-lt"/>
              </a:rPr>
              <a:t>2011</a:t>
            </a:r>
            <a:r>
              <a:rPr lang="fr-FR" sz="4800" u="sng" dirty="0" smtClean="0">
                <a:latin typeface="+mj-lt"/>
              </a:rPr>
              <a:t> </a:t>
            </a:r>
          </a:p>
          <a:p>
            <a:pPr algn="ctr"/>
            <a:r>
              <a:rPr lang="fr-FR" sz="4800" b="1" u="sng" dirty="0" smtClean="0">
                <a:latin typeface="+mj-lt"/>
              </a:rPr>
              <a:t>PAR LES AUTORITES</a:t>
            </a: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49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942">
        <p14:prism isContent="1"/>
      </p:transition>
    </mc:Choice>
    <mc:Fallback xmlns="">
      <p:transition spd="slow" advClick="0" advTm="49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66800" y="813635"/>
            <a:ext cx="10037503" cy="4401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+mj-lt"/>
              </a:rPr>
              <a:t>EN FRANCE, LES </a:t>
            </a:r>
            <a:r>
              <a:rPr lang="fr-FR" sz="3600" b="1" dirty="0" smtClean="0">
                <a:latin typeface="+mj-lt"/>
              </a:rPr>
              <a:t>PSYCHOMOTRICIENS</a:t>
            </a:r>
          </a:p>
          <a:p>
            <a:pPr algn="ctr"/>
            <a:r>
              <a:rPr lang="fr-FR" sz="3600" dirty="0" smtClean="0">
                <a:latin typeface="+mj-lt"/>
              </a:rPr>
              <a:t>SONT LES SEULS </a:t>
            </a:r>
            <a:r>
              <a:rPr lang="fr-FR" sz="3600" b="1" dirty="0" smtClean="0">
                <a:latin typeface="+mj-lt"/>
              </a:rPr>
              <a:t>AUXILIAIRES MÉDICAUX</a:t>
            </a:r>
          </a:p>
          <a:p>
            <a:pPr algn="ctr"/>
            <a:endParaRPr lang="fr-FR" sz="3600" dirty="0" smtClean="0">
              <a:latin typeface="+mj-lt"/>
            </a:endParaRPr>
          </a:p>
          <a:p>
            <a:pPr algn="ctr"/>
            <a:r>
              <a:rPr lang="fr-FR" sz="3600" dirty="0" smtClean="0">
                <a:latin typeface="+mj-lt"/>
              </a:rPr>
              <a:t>À FAIRE </a:t>
            </a:r>
            <a:r>
              <a:rPr lang="fr-FR" sz="3600" b="1" u="sng" dirty="0" smtClean="0">
                <a:latin typeface="+mj-lt"/>
              </a:rPr>
              <a:t>3 ANS D’ÉTUDES</a:t>
            </a:r>
          </a:p>
          <a:p>
            <a:pPr algn="ctr"/>
            <a:r>
              <a:rPr lang="fr-FR" sz="2800" dirty="0" smtClean="0">
                <a:latin typeface="+mj-lt"/>
              </a:rPr>
              <a:t>(SOUVENT  PRECEDEES D’UNE ANNEE DE PREPA)</a:t>
            </a:r>
          </a:p>
          <a:p>
            <a:pPr algn="ctr"/>
            <a:endParaRPr lang="fr-FR" sz="3600" dirty="0" smtClean="0">
              <a:latin typeface="+mj-lt"/>
            </a:endParaRPr>
          </a:p>
          <a:p>
            <a:pPr algn="ctr"/>
            <a:r>
              <a:rPr lang="fr-FR" sz="3600" u="sng" dirty="0" smtClean="0">
                <a:latin typeface="+mj-lt"/>
              </a:rPr>
              <a:t>ET</a:t>
            </a:r>
            <a:r>
              <a:rPr lang="fr-FR" sz="3600" dirty="0" smtClean="0">
                <a:latin typeface="+mj-lt"/>
              </a:rPr>
              <a:t> À N’ÊTRE </a:t>
            </a:r>
            <a:r>
              <a:rPr lang="fr-FR" sz="3600" b="1" dirty="0" smtClean="0">
                <a:latin typeface="+mj-lt"/>
              </a:rPr>
              <a:t>RECONNUS</a:t>
            </a:r>
          </a:p>
          <a:p>
            <a:pPr algn="ctr"/>
            <a:r>
              <a:rPr lang="fr-FR" sz="3600" dirty="0" smtClean="0">
                <a:latin typeface="+mj-lt"/>
              </a:rPr>
              <a:t>QUE TECHNICIENS </a:t>
            </a:r>
            <a:r>
              <a:rPr lang="fr-FR" sz="3600" b="1" u="sng" dirty="0" smtClean="0">
                <a:latin typeface="+mj-lt"/>
              </a:rPr>
              <a:t>BAC +2</a:t>
            </a:r>
            <a:endParaRPr lang="fr-FR" sz="3600" b="1" u="sng" dirty="0"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4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687">
        <p14:prism isContent="1"/>
      </p:transition>
    </mc:Choice>
    <mc:Fallback xmlns="">
      <p:transition spd="slow" advClick="0" advTm="1368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54100" y="801198"/>
            <a:ext cx="10050203" cy="48320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+mj-lt"/>
              </a:rPr>
              <a:t>POURTANT L’ETAT DEMANDE</a:t>
            </a:r>
          </a:p>
          <a:p>
            <a:pPr algn="ctr"/>
            <a:r>
              <a:rPr lang="fr-FR" sz="4400" dirty="0" smtClean="0">
                <a:latin typeface="+mj-lt"/>
              </a:rPr>
              <a:t>AUX PSYCHOMOTRICIENS</a:t>
            </a:r>
          </a:p>
          <a:p>
            <a:pPr algn="ctr"/>
            <a:endParaRPr lang="fr-FR" sz="4400" dirty="0" smtClean="0">
              <a:latin typeface="+mj-lt"/>
            </a:endParaRPr>
          </a:p>
          <a:p>
            <a:pPr algn="ctr"/>
            <a:r>
              <a:rPr lang="fr-FR" sz="4400" dirty="0" smtClean="0">
                <a:latin typeface="+mj-lt"/>
              </a:rPr>
              <a:t>DE TENIR UN RÔLE</a:t>
            </a:r>
          </a:p>
          <a:p>
            <a:pPr algn="ctr"/>
            <a:r>
              <a:rPr lang="fr-FR" sz="4400" dirty="0" smtClean="0">
                <a:latin typeface="+mj-lt"/>
              </a:rPr>
              <a:t>DE PLUS EN PLUS IMPORTANT</a:t>
            </a:r>
          </a:p>
          <a:p>
            <a:pPr algn="ctr"/>
            <a:endParaRPr lang="fr-FR" sz="4400" dirty="0" smtClean="0">
              <a:latin typeface="+mj-lt"/>
            </a:endParaRPr>
          </a:p>
          <a:p>
            <a:pPr algn="ctr"/>
            <a:r>
              <a:rPr lang="fr-FR" sz="4400" dirty="0" smtClean="0">
                <a:latin typeface="+mj-lt"/>
              </a:rPr>
              <a:t>DANS NOTRE SYSTÈME DE SANTÉ</a:t>
            </a:r>
            <a:endParaRPr lang="fr-FR" sz="4400" dirty="0"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0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807">
        <p14:prism isContent="1"/>
      </p:transition>
    </mc:Choice>
    <mc:Fallback xmlns="">
      <p:transition spd="slow" advClick="0" advTm="98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54100" y="578340"/>
            <a:ext cx="10050203" cy="53630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>
                <a:latin typeface="+mj-lt"/>
              </a:rPr>
              <a:t>NOUS INTERVENONS :</a:t>
            </a:r>
          </a:p>
          <a:p>
            <a:endParaRPr lang="fr-FR" sz="20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+mj-lt"/>
              </a:rPr>
              <a:t>DANS </a:t>
            </a:r>
            <a:r>
              <a:rPr lang="fr-FR" sz="2800" dirty="0">
                <a:latin typeface="+mj-lt"/>
              </a:rPr>
              <a:t>LE SECTEUR SANITAIRE </a:t>
            </a:r>
            <a:br>
              <a:rPr lang="fr-FR" sz="2800" dirty="0">
                <a:latin typeface="+mj-lt"/>
              </a:rPr>
            </a:br>
            <a:r>
              <a:rPr lang="fr-FR" sz="2400" i="1" dirty="0" smtClean="0">
                <a:latin typeface="+mj-lt"/>
              </a:rPr>
              <a:t>(</a:t>
            </a:r>
            <a:r>
              <a:rPr lang="fr-FR" sz="2400" i="1" dirty="0">
                <a:latin typeface="+mj-lt"/>
              </a:rPr>
              <a:t>SERVICES </a:t>
            </a:r>
            <a:r>
              <a:rPr lang="fr-FR" sz="2400" i="1" dirty="0" smtClean="0">
                <a:latin typeface="+mj-lt"/>
              </a:rPr>
              <a:t>DE NÉONATALOGIE, PEDIATRIE, PSYCHIATRIE</a:t>
            </a:r>
            <a:r>
              <a:rPr lang="fr-FR" sz="2400" i="1" dirty="0">
                <a:latin typeface="+mj-lt"/>
              </a:rPr>
              <a:t>, GÉRIATRIE, NEUROLOGIE</a:t>
            </a:r>
            <a:r>
              <a:rPr lang="fr-FR" sz="2400" i="1" dirty="0" smtClean="0">
                <a:latin typeface="+mj-lt"/>
              </a:rPr>
              <a:t>…)</a:t>
            </a:r>
            <a:endParaRPr lang="fr-FR" sz="2400" i="1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+mj-lt"/>
              </a:rPr>
              <a:t>DANS </a:t>
            </a:r>
            <a:r>
              <a:rPr lang="fr-FR" sz="2800" dirty="0">
                <a:latin typeface="+mj-lt"/>
              </a:rPr>
              <a:t>LE SECTEUR MÉDICO-SOCIAL </a:t>
            </a:r>
            <a:r>
              <a:rPr lang="fr-FR" sz="2800" dirty="0" smtClean="0">
                <a:latin typeface="+mj-lt"/>
              </a:rPr>
              <a:t/>
            </a:r>
            <a:br>
              <a:rPr lang="fr-FR" sz="2800" dirty="0" smtClean="0">
                <a:latin typeface="+mj-lt"/>
              </a:rPr>
            </a:br>
            <a:r>
              <a:rPr lang="fr-FR" sz="2400" i="1" dirty="0" smtClean="0">
                <a:latin typeface="+mj-lt"/>
              </a:rPr>
              <a:t>(IME, FAM, EHPAD,</a:t>
            </a:r>
            <a:r>
              <a:rPr lang="fr-FR" sz="2400" i="1" dirty="0">
                <a:latin typeface="+mj-lt"/>
              </a:rPr>
              <a:t> </a:t>
            </a:r>
            <a:r>
              <a:rPr lang="fr-FR" sz="2400" i="1" dirty="0" smtClean="0">
                <a:latin typeface="+mj-lt"/>
              </a:rPr>
              <a:t>CMPP, CAMSP, SESSAD, CRÊCHES</a:t>
            </a:r>
            <a:r>
              <a:rPr lang="fr-FR" sz="2400" i="1" dirty="0">
                <a:latin typeface="+mj-lt"/>
              </a:rPr>
              <a:t>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+mj-lt"/>
              </a:rPr>
              <a:t>DANS </a:t>
            </a:r>
            <a:r>
              <a:rPr lang="fr-FR" sz="2800" dirty="0">
                <a:latin typeface="+mj-lt"/>
              </a:rPr>
              <a:t>LE SECTEUR </a:t>
            </a:r>
            <a:r>
              <a:rPr lang="fr-FR" sz="2800" dirty="0" smtClean="0">
                <a:latin typeface="+mj-lt"/>
              </a:rPr>
              <a:t>LIBÉRAL : </a:t>
            </a:r>
            <a:r>
              <a:rPr lang="fr-FR" sz="2800" dirty="0">
                <a:latin typeface="+mj-lt"/>
              </a:rPr>
              <a:t/>
            </a:r>
            <a:br>
              <a:rPr lang="fr-FR" sz="2800" dirty="0">
                <a:latin typeface="+mj-lt"/>
              </a:rPr>
            </a:br>
            <a:r>
              <a:rPr lang="fr-FR" sz="2400" i="1" dirty="0" smtClean="0">
                <a:latin typeface="+mj-lt"/>
              </a:rPr>
              <a:t>RETARDS DE DÉVELOPPEMENT, TROUBLES DES APPRENTISSAGES, PRÉVENTION (DU BÉBÉ À LA PERSONNE ÂGÉE), etc.</a:t>
            </a:r>
            <a:endParaRPr lang="fr-FR" i="1" dirty="0">
              <a:latin typeface="+mj-lt"/>
            </a:endParaRPr>
          </a:p>
          <a:p>
            <a:endParaRPr lang="fr-FR" sz="1050" dirty="0">
              <a:latin typeface="+mj-lt"/>
            </a:endParaRPr>
          </a:p>
          <a:p>
            <a:pPr algn="ctr"/>
            <a:r>
              <a:rPr lang="fr-FR" sz="1600" dirty="0">
                <a:latin typeface="+mj-lt"/>
              </a:rPr>
              <a:t>CETTE LISTE N’EST PAS EXHAUSTIVE, ET EST BIEN </a:t>
            </a:r>
            <a:r>
              <a:rPr lang="fr-FR" sz="1600" dirty="0" smtClean="0">
                <a:latin typeface="+mj-lt"/>
              </a:rPr>
              <a:t>TROP LONGUE </a:t>
            </a:r>
            <a:r>
              <a:rPr lang="fr-FR" sz="1600" dirty="0">
                <a:latin typeface="+mj-lt"/>
              </a:rPr>
              <a:t>POUR TENIR SUR UNE PAGE…</a:t>
            </a: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3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2874">
        <p14:prism isContent="1"/>
      </p:transition>
    </mc:Choice>
    <mc:Fallback xmlns="">
      <p:transition spd="slow" advClick="0" advTm="2287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9500" y="1158908"/>
            <a:ext cx="10024803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+mj-lt"/>
              </a:rPr>
              <a:t>TOUT CECI</a:t>
            </a:r>
          </a:p>
          <a:p>
            <a:pPr algn="ctr"/>
            <a:r>
              <a:rPr lang="fr-FR" sz="4800" dirty="0" smtClean="0">
                <a:latin typeface="+mj-lt"/>
              </a:rPr>
              <a:t>SANS RECONNAISSANCE</a:t>
            </a:r>
          </a:p>
          <a:p>
            <a:pPr algn="ctr"/>
            <a:r>
              <a:rPr lang="fr-FR" sz="4800" dirty="0" smtClean="0">
                <a:latin typeface="+mj-lt"/>
              </a:rPr>
              <a:t>DE NOTRE DIPLÔME</a:t>
            </a:r>
          </a:p>
          <a:p>
            <a:pPr algn="ctr"/>
            <a:r>
              <a:rPr lang="fr-FR" sz="4800" dirty="0" smtClean="0">
                <a:latin typeface="+mj-lt"/>
              </a:rPr>
              <a:t>À SA JUSTE VALEUR,</a:t>
            </a:r>
          </a:p>
          <a:p>
            <a:pPr algn="ctr"/>
            <a:endParaRPr lang="fr-FR" sz="4800" dirty="0" smtClean="0">
              <a:latin typeface="+mj-lt"/>
            </a:endParaRPr>
          </a:p>
          <a:p>
            <a:pPr algn="ctr"/>
            <a:r>
              <a:rPr lang="fr-FR" sz="4800" dirty="0" smtClean="0">
                <a:latin typeface="+mj-lt"/>
              </a:rPr>
              <a:t>ET SURTOUT…</a:t>
            </a:r>
            <a:endParaRPr lang="fr-FR" sz="4800" dirty="0"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3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660">
        <p14:prism isContent="1"/>
      </p:transition>
    </mc:Choice>
    <mc:Fallback xmlns="">
      <p:transition spd="slow" advClick="0" advTm="76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66799" y="890936"/>
            <a:ext cx="10037503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SANS NOUS PERMETTRE</a:t>
            </a:r>
          </a:p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DE FAIRE </a:t>
            </a:r>
            <a:r>
              <a:rPr lang="fr-FR" sz="4800" b="1" dirty="0" smtClean="0">
                <a:latin typeface="+mj-lt"/>
              </a:rPr>
              <a:t>ÉVOLUER</a:t>
            </a:r>
          </a:p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NOTRE </a:t>
            </a:r>
            <a:r>
              <a:rPr lang="fr-FR" sz="4800" b="1" dirty="0" smtClean="0">
                <a:latin typeface="+mj-lt"/>
              </a:rPr>
              <a:t>FORMATION</a:t>
            </a:r>
            <a:r>
              <a:rPr lang="fr-FR" sz="4800" dirty="0" smtClean="0">
                <a:latin typeface="+mj-lt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NOTRE </a:t>
            </a:r>
            <a:r>
              <a:rPr lang="fr-FR" sz="4800" b="1" dirty="0" smtClean="0">
                <a:latin typeface="+mj-lt"/>
              </a:rPr>
              <a:t>PROFESSION</a:t>
            </a:r>
            <a:endParaRPr lang="fr-FR" sz="4800" b="1" dirty="0"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36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290">
        <p14:prism isContent="1"/>
      </p:transition>
    </mc:Choice>
    <mc:Fallback xmlns="">
      <p:transition spd="slow" advClick="0" advTm="729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54099" y="1269963"/>
            <a:ext cx="10050203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NOUS DEMANDONS DONC</a:t>
            </a:r>
          </a:p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AU GOUVERNEMENT</a:t>
            </a:r>
          </a:p>
          <a:p>
            <a:pPr algn="ctr">
              <a:lnSpc>
                <a:spcPct val="150000"/>
              </a:lnSpc>
            </a:pPr>
            <a:r>
              <a:rPr lang="fr-FR" sz="4800" b="1" dirty="0" smtClean="0">
                <a:latin typeface="+mj-lt"/>
              </a:rPr>
              <a:t>DE TENIR SES ENGAGEMENTS</a:t>
            </a:r>
            <a:endParaRPr lang="fr-FR" sz="4800" dirty="0"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82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818">
        <p14:prism isContent="1"/>
      </p:transition>
    </mc:Choice>
    <mc:Fallback xmlns="">
      <p:transition spd="slow" advClick="0" advTm="58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66800" y="1248678"/>
            <a:ext cx="10037503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DE </a:t>
            </a:r>
            <a:r>
              <a:rPr lang="fr-FR" sz="4800" b="1" dirty="0" smtClean="0">
                <a:latin typeface="+mj-lt"/>
              </a:rPr>
              <a:t>REPRENDRE</a:t>
            </a:r>
          </a:p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LES TRAVAUX</a:t>
            </a:r>
          </a:p>
          <a:p>
            <a:pPr algn="ctr">
              <a:lnSpc>
                <a:spcPct val="150000"/>
              </a:lnSpc>
            </a:pPr>
            <a:r>
              <a:rPr lang="fr-FR" sz="4800" dirty="0" smtClean="0">
                <a:latin typeface="+mj-lt"/>
              </a:rPr>
              <a:t>DE </a:t>
            </a:r>
            <a:r>
              <a:rPr lang="fr-FR" sz="4800" b="1" dirty="0" smtClean="0">
                <a:latin typeface="+mj-lt"/>
              </a:rPr>
              <a:t>RÉINGÉNIERIE</a:t>
            </a:r>
            <a:endParaRPr lang="fr-FR" sz="4800" b="1" dirty="0"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17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886">
        <p14:prism isContent="1"/>
      </p:transition>
    </mc:Choice>
    <mc:Fallback xmlns="">
      <p:transition spd="slow" advClick="0" advTm="58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54100" y="622333"/>
            <a:ext cx="10050203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>
                <a:latin typeface="+mj-lt"/>
              </a:rPr>
              <a:t>DE PORTER LA DURÉE DE NOS ÉTUDES </a:t>
            </a:r>
            <a:r>
              <a:rPr lang="fr-FR" sz="3200" dirty="0" smtClean="0">
                <a:latin typeface="+mj-lt"/>
              </a:rPr>
              <a:t>À </a:t>
            </a:r>
            <a:r>
              <a:rPr lang="fr-FR" sz="3200" b="1" dirty="0">
                <a:latin typeface="+mj-lt"/>
              </a:rPr>
              <a:t>5 </a:t>
            </a:r>
            <a:r>
              <a:rPr lang="fr-FR" sz="3200" b="1" dirty="0" smtClean="0">
                <a:latin typeface="+mj-lt"/>
              </a:rPr>
              <a:t>ANS</a:t>
            </a:r>
            <a:r>
              <a:rPr lang="fr-FR" sz="3200" dirty="0" smtClean="0">
                <a:latin typeface="+mj-lt"/>
              </a:rPr>
              <a:t>,</a:t>
            </a:r>
            <a:endParaRPr lang="fr-FR" sz="3200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fr-FR" sz="3200" dirty="0">
                <a:latin typeface="+mj-lt"/>
              </a:rPr>
              <a:t>POUR RÉPONDRE </a:t>
            </a:r>
            <a:endParaRPr lang="fr-FR" sz="3200" dirty="0" smtClean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fr-FR" sz="3200" dirty="0" smtClean="0">
                <a:latin typeface="+mj-lt"/>
              </a:rPr>
              <a:t>AUX </a:t>
            </a:r>
            <a:r>
              <a:rPr lang="fr-FR" sz="3100" b="1" dirty="0">
                <a:latin typeface="+mj-lt"/>
              </a:rPr>
              <a:t>NOUVELLES EXIGENCES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DE NOTRE </a:t>
            </a:r>
            <a:r>
              <a:rPr lang="fr-FR" sz="3200" dirty="0">
                <a:latin typeface="+mj-lt"/>
              </a:rPr>
              <a:t>MÉTIER </a:t>
            </a:r>
            <a:endParaRPr lang="fr-FR" sz="3200" dirty="0" smtClean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fr-FR" sz="3200" dirty="0" smtClean="0">
                <a:latin typeface="+mj-lt"/>
              </a:rPr>
              <a:t>ET </a:t>
            </a:r>
            <a:r>
              <a:rPr lang="fr-FR" sz="3200" dirty="0">
                <a:latin typeface="+mj-lt"/>
              </a:rPr>
              <a:t>POUR</a:t>
            </a:r>
          </a:p>
          <a:p>
            <a:pPr algn="ctr">
              <a:lnSpc>
                <a:spcPct val="150000"/>
              </a:lnSpc>
            </a:pPr>
            <a:r>
              <a:rPr lang="fr-FR" sz="3200" dirty="0">
                <a:latin typeface="+mj-lt"/>
              </a:rPr>
              <a:t>FOURNIR DES SOINS D’UNE QUALITÉ OPTIMALE</a:t>
            </a:r>
          </a:p>
          <a:p>
            <a:pPr algn="ctr">
              <a:lnSpc>
                <a:spcPct val="150000"/>
              </a:lnSpc>
            </a:pPr>
            <a:r>
              <a:rPr lang="fr-FR" sz="3200" dirty="0">
                <a:latin typeface="+mj-lt"/>
              </a:rPr>
              <a:t>À TOUS NOS PATIENTS,</a:t>
            </a:r>
          </a:p>
          <a:p>
            <a:pPr algn="ctr">
              <a:lnSpc>
                <a:spcPct val="150000"/>
              </a:lnSpc>
            </a:pPr>
            <a:r>
              <a:rPr lang="fr-FR" sz="3200" dirty="0">
                <a:latin typeface="+mj-lt"/>
              </a:rPr>
              <a:t>DANS TOUS </a:t>
            </a:r>
            <a:r>
              <a:rPr lang="fr-FR" sz="3200" dirty="0" smtClean="0">
                <a:latin typeface="+mj-lt"/>
              </a:rPr>
              <a:t>NOS </a:t>
            </a:r>
            <a:r>
              <a:rPr lang="fr-FR" sz="3200" dirty="0">
                <a:latin typeface="+mj-lt"/>
              </a:rPr>
              <a:t>DOMAINES </a:t>
            </a:r>
            <a:r>
              <a:rPr lang="fr-FR" sz="3200" dirty="0" smtClean="0">
                <a:latin typeface="+mj-lt"/>
              </a:rPr>
              <a:t>D’INTERVENTION</a:t>
            </a:r>
            <a:endParaRPr lang="fr-FR" sz="3200" dirty="0"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7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815">
        <p14:prism isContent="1"/>
      </p:transition>
    </mc:Choice>
    <mc:Fallback xmlns="">
      <p:transition spd="slow" advClick="0" advTm="118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54100" y="691103"/>
            <a:ext cx="10050204" cy="5170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dirty="0" smtClean="0">
                <a:latin typeface="+mj-lt"/>
              </a:rPr>
              <a:t>ET D’ACCÉDER </a:t>
            </a:r>
          </a:p>
          <a:p>
            <a:pPr algn="ctr">
              <a:lnSpc>
                <a:spcPct val="150000"/>
              </a:lnSpc>
            </a:pPr>
            <a:r>
              <a:rPr lang="fr-FR" sz="4400" dirty="0" smtClean="0">
                <a:latin typeface="+mj-lt"/>
              </a:rPr>
              <a:t>AU </a:t>
            </a:r>
            <a:r>
              <a:rPr lang="fr-FR" sz="4400" b="1" dirty="0" smtClean="0">
                <a:latin typeface="+mj-lt"/>
              </a:rPr>
              <a:t>GRADE MASTER</a:t>
            </a:r>
          </a:p>
          <a:p>
            <a:pPr algn="ctr">
              <a:lnSpc>
                <a:spcPct val="150000"/>
              </a:lnSpc>
            </a:pPr>
            <a:r>
              <a:rPr lang="fr-FR" sz="4400" dirty="0" smtClean="0">
                <a:latin typeface="+mj-lt"/>
              </a:rPr>
              <a:t>AFIN QUE NOUS PUISSIONS</a:t>
            </a:r>
          </a:p>
          <a:p>
            <a:pPr algn="ctr">
              <a:lnSpc>
                <a:spcPct val="150000"/>
              </a:lnSpc>
            </a:pPr>
            <a:r>
              <a:rPr lang="fr-FR" sz="4400" b="1" dirty="0" smtClean="0">
                <a:latin typeface="+mj-lt"/>
              </a:rPr>
              <a:t>DÉVELOPPER LA RECHERCHE </a:t>
            </a:r>
          </a:p>
          <a:p>
            <a:pPr algn="ctr">
              <a:lnSpc>
                <a:spcPct val="150000"/>
              </a:lnSpc>
            </a:pPr>
            <a:r>
              <a:rPr lang="fr-FR" sz="4400" b="1" dirty="0" smtClean="0">
                <a:latin typeface="+mj-lt"/>
              </a:rPr>
              <a:t>EN PSYCHOMOTRICITÉ</a:t>
            </a: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61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858">
        <p14:prism isContent="1"/>
      </p:transition>
    </mc:Choice>
    <mc:Fallback xmlns="">
      <p:transition spd="slow" advClick="0" advTm="88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54100" y="777194"/>
            <a:ext cx="10050203" cy="52014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latin typeface="+mj-lt"/>
              </a:rPr>
              <a:t>TOUS UNIS </a:t>
            </a:r>
          </a:p>
          <a:p>
            <a:pPr algn="ctr"/>
            <a:r>
              <a:rPr lang="fr-FR" sz="3200" dirty="0" smtClean="0">
                <a:latin typeface="+mj-lt"/>
              </a:rPr>
              <a:t>POUR LA RECONNAISSANCE </a:t>
            </a:r>
          </a:p>
          <a:p>
            <a:pPr algn="ctr"/>
            <a:r>
              <a:rPr lang="fr-FR" sz="3200" dirty="0" smtClean="0">
                <a:latin typeface="+mj-lt"/>
              </a:rPr>
              <a:t>DE NOTRE BEAU MÉTIER,</a:t>
            </a:r>
          </a:p>
          <a:p>
            <a:pPr algn="ctr"/>
            <a:endParaRPr lang="fr-FR" sz="3200" dirty="0" smtClean="0">
              <a:latin typeface="+mj-lt"/>
            </a:endParaRPr>
          </a:p>
          <a:p>
            <a:pPr algn="ctr"/>
            <a:r>
              <a:rPr lang="fr-FR" sz="3200" b="1" dirty="0" smtClean="0">
                <a:latin typeface="+mj-lt"/>
              </a:rPr>
              <a:t>TOUS UNIS</a:t>
            </a:r>
          </a:p>
          <a:p>
            <a:pPr algn="ctr"/>
            <a:r>
              <a:rPr lang="fr-FR" sz="3200" dirty="0" smtClean="0">
                <a:latin typeface="+mj-lt"/>
              </a:rPr>
              <a:t>POUR DES SOINS DE HAUTE QUALITÉ,</a:t>
            </a:r>
          </a:p>
          <a:p>
            <a:pPr algn="ctr"/>
            <a:endParaRPr lang="fr-FR" sz="3200" dirty="0">
              <a:latin typeface="+mj-lt"/>
            </a:endParaRPr>
          </a:p>
          <a:p>
            <a:pPr algn="ctr"/>
            <a:r>
              <a:rPr lang="fr-FR" sz="3600" b="1" dirty="0" smtClean="0">
                <a:solidFill>
                  <a:schemeClr val="accent1"/>
                </a:solidFill>
                <a:latin typeface="+mj-lt"/>
              </a:rPr>
              <a:t>TOUS UNIS</a:t>
            </a:r>
          </a:p>
          <a:p>
            <a:pPr algn="ctr"/>
            <a:r>
              <a:rPr lang="fr-FR" sz="3600" b="1" dirty="0" smtClean="0">
                <a:solidFill>
                  <a:schemeClr val="accent1"/>
                </a:solidFill>
                <a:latin typeface="+mj-lt"/>
              </a:rPr>
              <a:t>MOBILISES POUR DEFENDRE</a:t>
            </a:r>
            <a:endParaRPr lang="fr-FR" sz="3600" b="1" dirty="0" smtClean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fr-FR" sz="3600" b="1" dirty="0" smtClean="0">
                <a:solidFill>
                  <a:schemeClr val="accent1"/>
                </a:solidFill>
                <a:latin typeface="+mj-lt"/>
              </a:rPr>
              <a:t>NOTRE PROFESSION !</a:t>
            </a:r>
            <a:endParaRPr lang="fr-FR" sz="3600" b="1" dirty="0" smtClean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26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700">
        <p14:prism isContent="1"/>
      </p:transition>
    </mc:Choice>
    <mc:Fallback xmlns="">
      <p:transition spd="slow" advClick="0" advTm="107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718357" y="6202650"/>
            <a:ext cx="10653686" cy="655350"/>
          </a:xfrm>
        </p:spPr>
        <p:txBody>
          <a:bodyPr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www.psychomotricienmaster.com - #</a:t>
            </a:r>
            <a:r>
              <a:rPr lang="fr-FR" sz="2400" i="1" dirty="0" err="1">
                <a:solidFill>
                  <a:schemeClr val="tx1"/>
                </a:solidFill>
              </a:rPr>
              <a:t>PsychomotMaster</a:t>
            </a:r>
            <a:endParaRPr lang="fr-FR" sz="2400" i="1" dirty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72" y="1481582"/>
            <a:ext cx="5401056" cy="3602736"/>
          </a:xfrm>
          <a:prstGeom prst="rect">
            <a:avLst/>
          </a:prstGeom>
          <a:ln w="38100" cap="sq">
            <a:solidFill>
              <a:schemeClr val="accent6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89" y="1087638"/>
            <a:ext cx="4390623" cy="43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700">
        <p14:honeycomb/>
      </p:transition>
    </mc:Choice>
    <mc:Fallback xmlns="">
      <p:transition spd="slow" advClick="0" advTm="107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Apothicaire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2045</TotalTime>
  <Words>326</Words>
  <Application>Microsoft Office PowerPoint</Application>
  <PresentationFormat>Grand écran</PresentationFormat>
  <Paragraphs>101</Paragraphs>
  <Slides>16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Andalus</vt:lpstr>
      <vt:lpstr>Arial</vt:lpstr>
      <vt:lpstr>Book Antiqua</vt:lpstr>
      <vt:lpstr>Calibri</vt:lpstr>
      <vt:lpstr>Century Gothic</vt:lpstr>
      <vt:lpstr>NewsPrint</vt:lpstr>
      <vt:lpstr>MOBILISATION NATIONALE  DES PSYCHOMOTRICIENS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Pourquoi</dc:title>
  <dc:creator>Marie-Diane Fazilleau</dc:creator>
  <cp:lastModifiedBy>Nicolas Raynal</cp:lastModifiedBy>
  <cp:revision>51</cp:revision>
  <dcterms:created xsi:type="dcterms:W3CDTF">2015-10-25T13:02:44Z</dcterms:created>
  <dcterms:modified xsi:type="dcterms:W3CDTF">2015-11-26T16:30:51Z</dcterms:modified>
</cp:coreProperties>
</file>